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43891200" cy="32918400"/>
  <p:notesSz cx="9296400" cy="14782800"/>
  <p:defaultTextStyle>
    <a:defPPr>
      <a:defRPr lang="en-US"/>
    </a:defPPr>
    <a:lvl1pPr algn="l" defTabSz="1914141" rtl="0" eaLnBrk="0" fontAlgn="base" hangingPunct="0">
      <a:spcBef>
        <a:spcPct val="0"/>
      </a:spcBef>
      <a:spcAft>
        <a:spcPct val="0"/>
      </a:spcAft>
      <a:defRPr sz="7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1914141" indent="-1514175" algn="l" defTabSz="1914141" rtl="0" eaLnBrk="0" fontAlgn="base" hangingPunct="0">
      <a:spcBef>
        <a:spcPct val="0"/>
      </a:spcBef>
      <a:spcAft>
        <a:spcPct val="0"/>
      </a:spcAft>
      <a:defRPr sz="7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3833046" indent="-3033108" algn="l" defTabSz="1914141" rtl="0" eaLnBrk="0" fontAlgn="base" hangingPunct="0">
      <a:spcBef>
        <a:spcPct val="0"/>
      </a:spcBef>
      <a:spcAft>
        <a:spcPct val="0"/>
      </a:spcAft>
      <a:defRPr sz="7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5751948" indent="-4552038" algn="l" defTabSz="1914141" rtl="0" eaLnBrk="0" fontAlgn="base" hangingPunct="0">
      <a:spcBef>
        <a:spcPct val="0"/>
      </a:spcBef>
      <a:spcAft>
        <a:spcPct val="0"/>
      </a:spcAft>
      <a:defRPr sz="7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7670853" indent="-6070977" algn="l" defTabSz="1914141" rtl="0" eaLnBrk="0" fontAlgn="base" hangingPunct="0">
      <a:spcBef>
        <a:spcPct val="0"/>
      </a:spcBef>
      <a:spcAft>
        <a:spcPct val="0"/>
      </a:spcAft>
      <a:defRPr sz="7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6856626" algn="l" defTabSz="2742654" rtl="0" eaLnBrk="1" latinLnBrk="0" hangingPunct="1">
      <a:defRPr sz="7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8227956" algn="l" defTabSz="2742654" rtl="0" eaLnBrk="1" latinLnBrk="0" hangingPunct="1">
      <a:defRPr sz="7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9599280" algn="l" defTabSz="2742654" rtl="0" eaLnBrk="1" latinLnBrk="0" hangingPunct="1">
      <a:defRPr sz="7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10970604" algn="l" defTabSz="2742654" rtl="0" eaLnBrk="1" latinLnBrk="0" hangingPunct="1">
      <a:defRPr sz="7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353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4656">
          <p15:clr>
            <a:srgbClr val="A4A3A4"/>
          </p15:clr>
        </p15:guide>
        <p15:guide id="2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126334"/>
    <a:srgbClr val="009E00"/>
    <a:srgbClr val="33CC33"/>
    <a:srgbClr val="0000FF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286" autoAdjust="0"/>
    <p:restoredTop sz="94343" autoAdjust="0"/>
  </p:normalViewPr>
  <p:slideViewPr>
    <p:cSldViewPr snapToGrid="0" snapToObjects="1">
      <p:cViewPr>
        <p:scale>
          <a:sx n="80" d="100"/>
          <a:sy n="80" d="100"/>
        </p:scale>
        <p:origin x="-2008" y="-6400"/>
      </p:cViewPr>
      <p:guideLst>
        <p:guide orient="horz" pos="18353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6" d="100"/>
          <a:sy n="86" d="100"/>
        </p:scale>
        <p:origin x="3012" y="96"/>
      </p:cViewPr>
      <p:guideLst>
        <p:guide orient="horz" pos="4656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9075" cy="742950"/>
          </a:xfrm>
          <a:prstGeom prst="rect">
            <a:avLst/>
          </a:prstGeom>
        </p:spPr>
        <p:txBody>
          <a:bodyPr vert="horz" wrap="square" lIns="138316" tIns="69157" rIns="138316" bIns="69157" numCol="1" anchor="t" anchorCtr="0" compatLnSpc="1">
            <a:prstTxWarp prst="textNoShape">
              <a:avLst/>
            </a:prstTxWarp>
          </a:bodyPr>
          <a:lstStyle>
            <a:lvl1pPr algn="l" defTabSz="2026985" eaLnBrk="1" hangingPunct="1">
              <a:defRPr sz="180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7325" y="0"/>
            <a:ext cx="4027488" cy="742950"/>
          </a:xfrm>
          <a:prstGeom prst="rect">
            <a:avLst/>
          </a:prstGeom>
        </p:spPr>
        <p:txBody>
          <a:bodyPr vert="horz" wrap="square" lIns="138316" tIns="69157" rIns="138316" bIns="69157" numCol="1" anchor="t" anchorCtr="0" compatLnSpc="1">
            <a:prstTxWarp prst="textNoShape">
              <a:avLst/>
            </a:prstTxWarp>
          </a:bodyPr>
          <a:lstStyle>
            <a:lvl1pPr algn="r" defTabSz="2024708" eaLnBrk="1" hangingPunct="1">
              <a:defRPr sz="180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06B4A79A-A546-46A7-A916-60E05A0A1861}" type="datetime1">
              <a:rPr lang="en-US"/>
              <a:pPr>
                <a:defRPr/>
              </a:pPr>
              <a:t>6/24/19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4039850"/>
            <a:ext cx="4029075" cy="739775"/>
          </a:xfrm>
          <a:prstGeom prst="rect">
            <a:avLst/>
          </a:prstGeom>
        </p:spPr>
        <p:txBody>
          <a:bodyPr vert="horz" wrap="square" lIns="138316" tIns="69157" rIns="138316" bIns="69157" numCol="1" anchor="b" anchorCtr="0" compatLnSpc="1">
            <a:prstTxWarp prst="textNoShape">
              <a:avLst/>
            </a:prstTxWarp>
          </a:bodyPr>
          <a:lstStyle>
            <a:lvl1pPr algn="l" defTabSz="2026985" eaLnBrk="1" hangingPunct="1">
              <a:defRPr sz="180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7325" y="14039850"/>
            <a:ext cx="4027488" cy="739775"/>
          </a:xfrm>
          <a:prstGeom prst="rect">
            <a:avLst/>
          </a:prstGeom>
        </p:spPr>
        <p:txBody>
          <a:bodyPr vert="horz" wrap="square" lIns="138316" tIns="69157" rIns="138316" bIns="69157" numCol="1" anchor="b" anchorCtr="0" compatLnSpc="1">
            <a:prstTxWarp prst="textNoShape">
              <a:avLst/>
            </a:prstTxWarp>
          </a:bodyPr>
          <a:lstStyle>
            <a:lvl1pPr algn="r" defTabSz="2024063" eaLnBrk="1" hangingPunct="1">
              <a:defRPr sz="180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6B4BC850-ADFB-48BE-813D-8E5DF2EF69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9696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png>
</file>

<file path=ppt/media/image2.jpe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9075" cy="742950"/>
          </a:xfrm>
          <a:prstGeom prst="rect">
            <a:avLst/>
          </a:prstGeom>
        </p:spPr>
        <p:txBody>
          <a:bodyPr vert="horz" wrap="square" lIns="138316" tIns="69157" rIns="138316" bIns="69157" numCol="1" anchor="t" anchorCtr="0" compatLnSpc="1">
            <a:prstTxWarp prst="textNoShape">
              <a:avLst/>
            </a:prstTxWarp>
          </a:bodyPr>
          <a:lstStyle>
            <a:lvl1pPr algn="l" defTabSz="2026985" eaLnBrk="1" hangingPunct="1">
              <a:defRPr sz="180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7325" y="0"/>
            <a:ext cx="4027488" cy="742950"/>
          </a:xfrm>
          <a:prstGeom prst="rect">
            <a:avLst/>
          </a:prstGeom>
        </p:spPr>
        <p:txBody>
          <a:bodyPr vert="horz" wrap="square" lIns="138316" tIns="69157" rIns="138316" bIns="69157" numCol="1" anchor="t" anchorCtr="0" compatLnSpc="1">
            <a:prstTxWarp prst="textNoShape">
              <a:avLst/>
            </a:prstTxWarp>
          </a:bodyPr>
          <a:lstStyle>
            <a:lvl1pPr algn="r" defTabSz="2024708" eaLnBrk="1" hangingPunct="1">
              <a:defRPr sz="180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B4884545-D3B6-4B30-8B42-A8F3DB44E49A}" type="datetime1">
              <a:rPr lang="en-US"/>
              <a:pPr>
                <a:defRPr/>
              </a:pPr>
              <a:t>6/24/19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1108075"/>
            <a:ext cx="7391400" cy="5543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138316" tIns="69157" rIns="138316" bIns="69157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0275" y="7023100"/>
            <a:ext cx="7435850" cy="6651625"/>
          </a:xfrm>
          <a:prstGeom prst="rect">
            <a:avLst/>
          </a:prstGeom>
        </p:spPr>
        <p:txBody>
          <a:bodyPr vert="horz" lIns="138316" tIns="69157" rIns="138316" bIns="69157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4039850"/>
            <a:ext cx="4029075" cy="739775"/>
          </a:xfrm>
          <a:prstGeom prst="rect">
            <a:avLst/>
          </a:prstGeom>
        </p:spPr>
        <p:txBody>
          <a:bodyPr vert="horz" wrap="square" lIns="138316" tIns="69157" rIns="138316" bIns="69157" numCol="1" anchor="b" anchorCtr="0" compatLnSpc="1">
            <a:prstTxWarp prst="textNoShape">
              <a:avLst/>
            </a:prstTxWarp>
          </a:bodyPr>
          <a:lstStyle>
            <a:lvl1pPr algn="l" defTabSz="2026985" eaLnBrk="1" hangingPunct="1">
              <a:defRPr sz="1800">
                <a:latin typeface="Arial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7325" y="14039850"/>
            <a:ext cx="4027488" cy="739775"/>
          </a:xfrm>
          <a:prstGeom prst="rect">
            <a:avLst/>
          </a:prstGeom>
        </p:spPr>
        <p:txBody>
          <a:bodyPr vert="horz" wrap="square" lIns="138316" tIns="69157" rIns="138316" bIns="69157" numCol="1" anchor="b" anchorCtr="0" compatLnSpc="1">
            <a:prstTxWarp prst="textNoShape">
              <a:avLst/>
            </a:prstTxWarp>
          </a:bodyPr>
          <a:lstStyle>
            <a:lvl1pPr algn="r" defTabSz="2024063" eaLnBrk="1" hangingPunct="1">
              <a:defRPr sz="1800"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</a:lstStyle>
          <a:p>
            <a:pPr>
              <a:defRPr/>
            </a:pPr>
            <a:fld id="{BFBF02B3-B92D-47F2-ABE3-676F65EFD6A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7160093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ＭＳ Ｐゴシック" pitchFamily="34" charset="-128"/>
        <a:cs typeface="ＭＳ Ｐゴシック" charset="-128"/>
      </a:defRPr>
    </a:lvl1pPr>
    <a:lvl2pPr marL="395211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ＭＳ Ｐゴシック" pitchFamily="34" charset="-128"/>
        <a:cs typeface="+mn-cs"/>
      </a:defRPr>
    </a:lvl2pPr>
    <a:lvl3pPr marL="795177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ＭＳ Ｐゴシック" pitchFamily="34" charset="-128"/>
        <a:cs typeface="+mn-cs"/>
      </a:defRPr>
    </a:lvl3pPr>
    <a:lvl4pPr marL="1195149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ＭＳ Ｐゴシック" pitchFamily="34" charset="-128"/>
        <a:cs typeface="+mn-cs"/>
      </a:defRPr>
    </a:lvl4pPr>
    <a:lvl5pPr marL="1595121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ＭＳ Ｐゴシック" pitchFamily="34" charset="-128"/>
        <a:cs typeface="+mn-cs"/>
      </a:defRPr>
    </a:lvl5pPr>
    <a:lvl6pPr marL="1999218" algn="l" defTabSz="79968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399067" algn="l" defTabSz="79968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798913" algn="l" defTabSz="79968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3198753" algn="l" defTabSz="79968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52500" y="1108075"/>
            <a:ext cx="7391400" cy="55435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61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202406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202406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202406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202406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202406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02406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02406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02406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02406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B12D693-C8AB-459C-B65B-6FBBBFBC1564}" type="slidenum">
              <a:rPr lang="en-US" altLang="en-US" sz="1800" smtClean="0"/>
              <a:pPr/>
              <a:t>1</a:t>
            </a:fld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4149421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fotter_h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489400"/>
            <a:ext cx="31183731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 descr="Color-Seal_Green-Mark_SC_Vertical_Hi-Res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74376" y="31125970"/>
            <a:ext cx="3572437" cy="1220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 userDrawn="1"/>
        </p:nvSpPr>
        <p:spPr>
          <a:xfrm>
            <a:off x="27145130" y="31125970"/>
            <a:ext cx="4038601" cy="122093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0469" tIns="60234" rIns="120469" bIns="60234" anchor="ctr"/>
          <a:lstStyle/>
          <a:p>
            <a:pPr algn="ctr" defTabSz="1805267" eaLnBrk="1" hangingPunct="1">
              <a:defRPr/>
            </a:pPr>
            <a:endParaRPr lang="en-US" sz="21179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6297707" y="30149229"/>
            <a:ext cx="24079200" cy="425702"/>
          </a:xfrm>
          <a:prstGeom prst="rect">
            <a:avLst/>
          </a:prstGeom>
          <a:noFill/>
          <a:ln>
            <a:noFill/>
          </a:ln>
        </p:spPr>
        <p:txBody>
          <a:bodyPr lIns="120469" tIns="60234" rIns="120469" bIns="60234">
            <a:spAutoFit/>
          </a:bodyPr>
          <a:lstStyle>
            <a:lvl1pPr eaLnBrk="0" hangingPunct="0">
              <a:defRPr sz="5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5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5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5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5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1370013" eaLnBrk="0" fontAlgn="base" hangingPunct="0">
              <a:spcBef>
                <a:spcPct val="0"/>
              </a:spcBef>
              <a:spcAft>
                <a:spcPct val="0"/>
              </a:spcAft>
              <a:defRPr sz="5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1370013" eaLnBrk="0" fontAlgn="base" hangingPunct="0">
              <a:spcBef>
                <a:spcPct val="0"/>
              </a:spcBef>
              <a:spcAft>
                <a:spcPct val="0"/>
              </a:spcAft>
              <a:defRPr sz="5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1370013" eaLnBrk="0" fontAlgn="base" hangingPunct="0">
              <a:spcBef>
                <a:spcPct val="0"/>
              </a:spcBef>
              <a:spcAft>
                <a:spcPct val="0"/>
              </a:spcAft>
              <a:defRPr sz="5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1370013" eaLnBrk="0" fontAlgn="base" hangingPunct="0">
              <a:spcBef>
                <a:spcPct val="0"/>
              </a:spcBef>
              <a:spcAft>
                <a:spcPct val="0"/>
              </a:spcAft>
              <a:defRPr sz="5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1805069" eaLnBrk="1" hangingPunct="1">
              <a:defRPr/>
            </a:pPr>
            <a:r>
              <a:rPr lang="en-US" sz="1976">
                <a:solidFill>
                  <a:schemeClr val="tx2"/>
                </a:solidFill>
              </a:rPr>
              <a:t>The Advanced Photon Source, an Office of Science User Facility operated for the U.S. Department of Energy Office of Science by Argonne National Laboratory</a:t>
            </a:r>
          </a:p>
        </p:txBody>
      </p:sp>
    </p:spTree>
    <p:extLst>
      <p:ext uri="{BB962C8B-B14F-4D97-AF65-F5344CB8AC3E}">
        <p14:creationId xmlns:p14="http://schemas.microsoft.com/office/powerpoint/2010/main" val="2944090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header_h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7935"/>
            <a:ext cx="43891200" cy="10079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</p:sldLayoutIdLst>
  <p:txStyles>
    <p:titleStyle>
      <a:lvl1pPr algn="ctr" defTabSz="1802037" rtl="0" eaLnBrk="0" fontAlgn="base" hangingPunct="0">
        <a:spcBef>
          <a:spcPct val="0"/>
        </a:spcBef>
        <a:spcAft>
          <a:spcPct val="0"/>
        </a:spcAft>
        <a:defRPr sz="17509" kern="1200">
          <a:solidFill>
            <a:schemeClr val="tx1"/>
          </a:solidFill>
          <a:latin typeface="+mj-lt"/>
          <a:ea typeface="ＭＳ Ｐゴシック" pitchFamily="34" charset="-128"/>
          <a:cs typeface="ＭＳ Ｐゴシック" pitchFamily="-106" charset="-128"/>
        </a:defRPr>
      </a:lvl1pPr>
      <a:lvl2pPr algn="ctr" defTabSz="1802037" rtl="0" eaLnBrk="0" fontAlgn="base" hangingPunct="0">
        <a:spcBef>
          <a:spcPct val="0"/>
        </a:spcBef>
        <a:spcAft>
          <a:spcPct val="0"/>
        </a:spcAft>
        <a:defRPr sz="17509">
          <a:solidFill>
            <a:schemeClr val="tx1"/>
          </a:solidFill>
          <a:latin typeface="Calibri" pitchFamily="-106" charset="0"/>
          <a:ea typeface="ＭＳ Ｐゴシック" pitchFamily="34" charset="-128"/>
          <a:cs typeface="ＭＳ Ｐゴシック" pitchFamily="-106" charset="-128"/>
        </a:defRPr>
      </a:lvl2pPr>
      <a:lvl3pPr algn="ctr" defTabSz="1802037" rtl="0" eaLnBrk="0" fontAlgn="base" hangingPunct="0">
        <a:spcBef>
          <a:spcPct val="0"/>
        </a:spcBef>
        <a:spcAft>
          <a:spcPct val="0"/>
        </a:spcAft>
        <a:defRPr sz="17509">
          <a:solidFill>
            <a:schemeClr val="tx1"/>
          </a:solidFill>
          <a:latin typeface="Calibri" pitchFamily="-106" charset="0"/>
          <a:ea typeface="ＭＳ Ｐゴシック" pitchFamily="34" charset="-128"/>
          <a:cs typeface="ＭＳ Ｐゴシック" pitchFamily="-106" charset="-128"/>
        </a:defRPr>
      </a:lvl3pPr>
      <a:lvl4pPr algn="ctr" defTabSz="1802037" rtl="0" eaLnBrk="0" fontAlgn="base" hangingPunct="0">
        <a:spcBef>
          <a:spcPct val="0"/>
        </a:spcBef>
        <a:spcAft>
          <a:spcPct val="0"/>
        </a:spcAft>
        <a:defRPr sz="17509">
          <a:solidFill>
            <a:schemeClr val="tx1"/>
          </a:solidFill>
          <a:latin typeface="Calibri" pitchFamily="-106" charset="0"/>
          <a:ea typeface="ＭＳ Ｐゴシック" pitchFamily="34" charset="-128"/>
          <a:cs typeface="ＭＳ Ｐゴシック" pitchFamily="-106" charset="-128"/>
        </a:defRPr>
      </a:lvl4pPr>
      <a:lvl5pPr algn="ctr" defTabSz="1802037" rtl="0" eaLnBrk="0" fontAlgn="base" hangingPunct="0">
        <a:spcBef>
          <a:spcPct val="0"/>
        </a:spcBef>
        <a:spcAft>
          <a:spcPct val="0"/>
        </a:spcAft>
        <a:defRPr sz="17509">
          <a:solidFill>
            <a:schemeClr val="tx1"/>
          </a:solidFill>
          <a:latin typeface="Calibri" pitchFamily="-106" charset="0"/>
          <a:ea typeface="ＭＳ Ｐゴシック" pitchFamily="34" charset="-128"/>
          <a:cs typeface="ＭＳ Ｐゴシック" pitchFamily="-106" charset="-128"/>
        </a:defRPr>
      </a:lvl5pPr>
      <a:lvl6pPr marL="376426" algn="ctr" defTabSz="1806328" rtl="0" fontAlgn="base">
        <a:spcBef>
          <a:spcPct val="0"/>
        </a:spcBef>
        <a:spcAft>
          <a:spcPct val="0"/>
        </a:spcAft>
        <a:defRPr sz="17509">
          <a:solidFill>
            <a:schemeClr val="tx1"/>
          </a:solidFill>
          <a:latin typeface="Calibri" pitchFamily="-106" charset="0"/>
          <a:ea typeface="ＭＳ Ｐゴシック" pitchFamily="-106" charset="-128"/>
          <a:cs typeface="ＭＳ Ｐゴシック" pitchFamily="-106" charset="-128"/>
        </a:defRPr>
      </a:lvl6pPr>
      <a:lvl7pPr marL="752852" algn="ctr" defTabSz="1806328" rtl="0" fontAlgn="base">
        <a:spcBef>
          <a:spcPct val="0"/>
        </a:spcBef>
        <a:spcAft>
          <a:spcPct val="0"/>
        </a:spcAft>
        <a:defRPr sz="17509">
          <a:solidFill>
            <a:schemeClr val="tx1"/>
          </a:solidFill>
          <a:latin typeface="Calibri" pitchFamily="-106" charset="0"/>
          <a:ea typeface="ＭＳ Ｐゴシック" pitchFamily="-106" charset="-128"/>
          <a:cs typeface="ＭＳ Ｐゴシック" pitchFamily="-106" charset="-128"/>
        </a:defRPr>
      </a:lvl7pPr>
      <a:lvl8pPr marL="1129279" algn="ctr" defTabSz="1806328" rtl="0" fontAlgn="base">
        <a:spcBef>
          <a:spcPct val="0"/>
        </a:spcBef>
        <a:spcAft>
          <a:spcPct val="0"/>
        </a:spcAft>
        <a:defRPr sz="17509">
          <a:solidFill>
            <a:schemeClr val="tx1"/>
          </a:solidFill>
          <a:latin typeface="Calibri" pitchFamily="-106" charset="0"/>
          <a:ea typeface="ＭＳ Ｐゴシック" pitchFamily="-106" charset="-128"/>
          <a:cs typeface="ＭＳ Ｐゴシック" pitchFamily="-106" charset="-128"/>
        </a:defRPr>
      </a:lvl8pPr>
      <a:lvl9pPr marL="1505708" algn="ctr" defTabSz="1806328" rtl="0" fontAlgn="base">
        <a:spcBef>
          <a:spcPct val="0"/>
        </a:spcBef>
        <a:spcAft>
          <a:spcPct val="0"/>
        </a:spcAft>
        <a:defRPr sz="17509">
          <a:solidFill>
            <a:schemeClr val="tx1"/>
          </a:solidFill>
          <a:latin typeface="Calibri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1349289" indent="-1349289" algn="l" defTabSz="1802037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2706" kern="1200">
          <a:solidFill>
            <a:schemeClr val="tx1"/>
          </a:solidFill>
          <a:latin typeface="+mn-lt"/>
          <a:ea typeface="ＭＳ Ｐゴシック" pitchFamily="34" charset="-128"/>
          <a:cs typeface="ＭＳ Ｐゴシック" pitchFamily="-106" charset="-128"/>
        </a:defRPr>
      </a:lvl1pPr>
      <a:lvl2pPr marL="2931674" indent="-1125153" algn="l" defTabSz="1802037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1012" kern="1200">
          <a:solidFill>
            <a:schemeClr val="tx1"/>
          </a:solidFill>
          <a:latin typeface="+mn-lt"/>
          <a:ea typeface="ＭＳ Ｐゴシック" pitchFamily="34" charset="-128"/>
          <a:cs typeface="+mn-cs"/>
        </a:defRPr>
      </a:lvl2pPr>
      <a:lvl3pPr marL="4514062" indent="-901021" algn="l" defTabSz="1802037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ＭＳ Ｐゴシック" pitchFamily="34" charset="-128"/>
          <a:cs typeface="+mn-cs"/>
        </a:defRPr>
      </a:lvl3pPr>
      <a:lvl4pPr marL="6320580" indent="-901021" algn="l" defTabSz="1802037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7906" kern="1200">
          <a:solidFill>
            <a:schemeClr val="tx1"/>
          </a:solidFill>
          <a:latin typeface="+mn-lt"/>
          <a:ea typeface="ＭＳ Ｐゴシック" pitchFamily="34" charset="-128"/>
          <a:cs typeface="+mn-cs"/>
        </a:defRPr>
      </a:lvl4pPr>
      <a:lvl5pPr marL="8127103" indent="-901021" algn="l" defTabSz="1802037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7906" kern="1200">
          <a:solidFill>
            <a:schemeClr val="tx1"/>
          </a:solidFill>
          <a:latin typeface="+mn-lt"/>
          <a:ea typeface="ＭＳ Ｐゴシック" pitchFamily="34" charset="-128"/>
          <a:cs typeface="+mn-cs"/>
        </a:defRPr>
      </a:lvl5pPr>
      <a:lvl6pPr marL="9937670" indent="-903427" algn="l" defTabSz="1806848" rtl="0" eaLnBrk="1" latinLnBrk="0" hangingPunct="1">
        <a:spcBef>
          <a:spcPct val="20000"/>
        </a:spcBef>
        <a:buFont typeface="Arial"/>
        <a:buChar char="•"/>
        <a:defRPr sz="7906" kern="1200">
          <a:solidFill>
            <a:schemeClr val="tx1"/>
          </a:solidFill>
          <a:latin typeface="+mn-lt"/>
          <a:ea typeface="+mn-ea"/>
          <a:cs typeface="+mn-cs"/>
        </a:defRPr>
      </a:lvl6pPr>
      <a:lvl7pPr marL="11744518" indent="-903427" algn="l" defTabSz="1806848" rtl="0" eaLnBrk="1" latinLnBrk="0" hangingPunct="1">
        <a:spcBef>
          <a:spcPct val="20000"/>
        </a:spcBef>
        <a:buFont typeface="Arial"/>
        <a:buChar char="•"/>
        <a:defRPr sz="7906" kern="1200">
          <a:solidFill>
            <a:schemeClr val="tx1"/>
          </a:solidFill>
          <a:latin typeface="+mn-lt"/>
          <a:ea typeface="+mn-ea"/>
          <a:cs typeface="+mn-cs"/>
        </a:defRPr>
      </a:lvl7pPr>
      <a:lvl8pPr marL="13551368" indent="-903427" algn="l" defTabSz="1806848" rtl="0" eaLnBrk="1" latinLnBrk="0" hangingPunct="1">
        <a:spcBef>
          <a:spcPct val="20000"/>
        </a:spcBef>
        <a:buFont typeface="Arial"/>
        <a:buChar char="•"/>
        <a:defRPr sz="7906" kern="1200">
          <a:solidFill>
            <a:schemeClr val="tx1"/>
          </a:solidFill>
          <a:latin typeface="+mn-lt"/>
          <a:ea typeface="+mn-ea"/>
          <a:cs typeface="+mn-cs"/>
        </a:defRPr>
      </a:lvl8pPr>
      <a:lvl9pPr marL="15358216" indent="-903427" algn="l" defTabSz="1806848" rtl="0" eaLnBrk="1" latinLnBrk="0" hangingPunct="1">
        <a:spcBef>
          <a:spcPct val="20000"/>
        </a:spcBef>
        <a:buFont typeface="Arial"/>
        <a:buChar char="•"/>
        <a:defRPr sz="79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06848" rtl="0" eaLnBrk="1" latinLnBrk="0" hangingPunct="1">
        <a:defRPr sz="7059" kern="1200">
          <a:solidFill>
            <a:schemeClr val="tx1"/>
          </a:solidFill>
          <a:latin typeface="+mn-lt"/>
          <a:ea typeface="+mn-ea"/>
          <a:cs typeface="+mn-cs"/>
        </a:defRPr>
      </a:lvl1pPr>
      <a:lvl2pPr marL="1806848" algn="l" defTabSz="1806848" rtl="0" eaLnBrk="1" latinLnBrk="0" hangingPunct="1">
        <a:defRPr sz="7059" kern="1200">
          <a:solidFill>
            <a:schemeClr val="tx1"/>
          </a:solidFill>
          <a:latin typeface="+mn-lt"/>
          <a:ea typeface="+mn-ea"/>
          <a:cs typeface="+mn-cs"/>
        </a:defRPr>
      </a:lvl2pPr>
      <a:lvl3pPr marL="3613696" algn="l" defTabSz="1806848" rtl="0" eaLnBrk="1" latinLnBrk="0" hangingPunct="1">
        <a:defRPr sz="7059" kern="1200">
          <a:solidFill>
            <a:schemeClr val="tx1"/>
          </a:solidFill>
          <a:latin typeface="+mn-lt"/>
          <a:ea typeface="+mn-ea"/>
          <a:cs typeface="+mn-cs"/>
        </a:defRPr>
      </a:lvl3pPr>
      <a:lvl4pPr marL="5420547" algn="l" defTabSz="1806848" rtl="0" eaLnBrk="1" latinLnBrk="0" hangingPunct="1">
        <a:defRPr sz="7059" kern="1200">
          <a:solidFill>
            <a:schemeClr val="tx1"/>
          </a:solidFill>
          <a:latin typeface="+mn-lt"/>
          <a:ea typeface="+mn-ea"/>
          <a:cs typeface="+mn-cs"/>
        </a:defRPr>
      </a:lvl4pPr>
      <a:lvl5pPr marL="7227395" algn="l" defTabSz="1806848" rtl="0" eaLnBrk="1" latinLnBrk="0" hangingPunct="1">
        <a:defRPr sz="7059" kern="1200">
          <a:solidFill>
            <a:schemeClr val="tx1"/>
          </a:solidFill>
          <a:latin typeface="+mn-lt"/>
          <a:ea typeface="+mn-ea"/>
          <a:cs typeface="+mn-cs"/>
        </a:defRPr>
      </a:lvl5pPr>
      <a:lvl6pPr marL="9034246" algn="l" defTabSz="1806848" rtl="0" eaLnBrk="1" latinLnBrk="0" hangingPunct="1">
        <a:defRPr sz="7059" kern="1200">
          <a:solidFill>
            <a:schemeClr val="tx1"/>
          </a:solidFill>
          <a:latin typeface="+mn-lt"/>
          <a:ea typeface="+mn-ea"/>
          <a:cs typeface="+mn-cs"/>
        </a:defRPr>
      </a:lvl6pPr>
      <a:lvl7pPr marL="10841094" algn="l" defTabSz="1806848" rtl="0" eaLnBrk="1" latinLnBrk="0" hangingPunct="1">
        <a:defRPr sz="7059" kern="1200">
          <a:solidFill>
            <a:schemeClr val="tx1"/>
          </a:solidFill>
          <a:latin typeface="+mn-lt"/>
          <a:ea typeface="+mn-ea"/>
          <a:cs typeface="+mn-cs"/>
        </a:defRPr>
      </a:lvl7pPr>
      <a:lvl8pPr marL="12647944" algn="l" defTabSz="1806848" rtl="0" eaLnBrk="1" latinLnBrk="0" hangingPunct="1">
        <a:defRPr sz="7059" kern="1200">
          <a:solidFill>
            <a:schemeClr val="tx1"/>
          </a:solidFill>
          <a:latin typeface="+mn-lt"/>
          <a:ea typeface="+mn-ea"/>
          <a:cs typeface="+mn-cs"/>
        </a:defRPr>
      </a:lvl8pPr>
      <a:lvl9pPr marL="14454792" algn="l" defTabSz="1806848" rtl="0" eaLnBrk="1" latinLnBrk="0" hangingPunct="1">
        <a:defRPr sz="705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jp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8748" y="23125547"/>
            <a:ext cx="6893969" cy="482577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7753" y="23101108"/>
            <a:ext cx="6888522" cy="4821965"/>
          </a:xfrm>
          <a:prstGeom prst="rect">
            <a:avLst/>
          </a:prstGeom>
        </p:spPr>
      </p:pic>
      <p:sp>
        <p:nvSpPr>
          <p:cNvPr id="123" name="Rounded Rectangle 22"/>
          <p:cNvSpPr>
            <a:spLocks noChangeArrowheads="1"/>
          </p:cNvSpPr>
          <p:nvPr/>
        </p:nvSpPr>
        <p:spPr bwMode="auto">
          <a:xfrm>
            <a:off x="29599668" y="29226136"/>
            <a:ext cx="13386097" cy="2968364"/>
          </a:xfrm>
          <a:prstGeom prst="roundRect">
            <a:avLst>
              <a:gd name="adj" fmla="val 8306"/>
            </a:avLst>
          </a:prstGeom>
          <a:solidFill>
            <a:schemeClr val="bg1"/>
          </a:solidFill>
          <a:ln w="38100">
            <a:solidFill>
              <a:srgbClr val="7030A0"/>
            </a:solidFill>
            <a:round/>
            <a:headEnd/>
            <a:tailEnd/>
          </a:ln>
          <a:effectLst>
            <a:outerShdw blurRad="63500" dist="38100" dir="2700000" rotWithShape="0">
              <a:srgbClr val="000000">
                <a:alpha val="42998"/>
              </a:srgbClr>
            </a:outerShdw>
          </a:effectLst>
        </p:spPr>
        <p:txBody>
          <a:bodyPr lIns="75281" tIns="37640" rIns="75281" bIns="37640" anchor="ctr"/>
          <a:lstStyle/>
          <a:p>
            <a:pPr defTabSz="750890" eaLnBrk="1" hangingPunct="1">
              <a:lnSpc>
                <a:spcPct val="110000"/>
              </a:lnSpc>
              <a:spcBef>
                <a:spcPts val="0"/>
              </a:spcBef>
              <a:spcAft>
                <a:spcPts val="1694"/>
              </a:spcAft>
              <a:defRPr/>
            </a:pPr>
            <a:endParaRPr lang="en-US" sz="4000" dirty="0"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3" name="TextBox 16"/>
          <p:cNvSpPr txBox="1">
            <a:spLocks noChangeArrowheads="1"/>
          </p:cNvSpPr>
          <p:nvPr/>
        </p:nvSpPr>
        <p:spPr bwMode="auto">
          <a:xfrm>
            <a:off x="5548427" y="1258958"/>
            <a:ext cx="37858090" cy="2794708"/>
          </a:xfrm>
          <a:prstGeom prst="rect">
            <a:avLst/>
          </a:prstGeom>
          <a:noFill/>
          <a:ln>
            <a:noFill/>
          </a:ln>
        </p:spPr>
        <p:txBody>
          <a:bodyPr wrap="square" lIns="75281" tIns="37640" rIns="75281" bIns="37640">
            <a:spAutoFit/>
          </a:bodyPr>
          <a:lstStyle>
            <a:lvl1pPr eaLnBrk="0" hangingPunct="0">
              <a:defRPr sz="5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5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5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5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5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algn="ctr" defTabSz="1370013" eaLnBrk="0" fontAlgn="base" hangingPunct="0">
              <a:spcBef>
                <a:spcPct val="0"/>
              </a:spcBef>
              <a:spcAft>
                <a:spcPct val="0"/>
              </a:spcAft>
              <a:defRPr sz="5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algn="ctr" defTabSz="1370013" eaLnBrk="0" fontAlgn="base" hangingPunct="0">
              <a:spcBef>
                <a:spcPct val="0"/>
              </a:spcBef>
              <a:spcAft>
                <a:spcPct val="0"/>
              </a:spcAft>
              <a:defRPr sz="5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algn="ctr" defTabSz="1370013" eaLnBrk="0" fontAlgn="base" hangingPunct="0">
              <a:spcBef>
                <a:spcPct val="0"/>
              </a:spcBef>
              <a:spcAft>
                <a:spcPct val="0"/>
              </a:spcAft>
              <a:defRPr sz="5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algn="ctr" defTabSz="1370013" eaLnBrk="0" fontAlgn="base" hangingPunct="0">
              <a:spcBef>
                <a:spcPct val="0"/>
              </a:spcBef>
              <a:spcAft>
                <a:spcPct val="0"/>
              </a:spcAft>
              <a:defRPr sz="5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1805069" eaLnBrk="1" hangingPunct="1">
              <a:spcAft>
                <a:spcPts val="791"/>
              </a:spcAft>
              <a:defRPr/>
            </a:pPr>
            <a:r>
              <a:rPr lang="en-US" altLang="en-US" sz="9000" b="1" spc="-133" dirty="0" err="1">
                <a:solidFill>
                  <a:srgbClr val="7030A0"/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DopeDefects</a:t>
            </a:r>
            <a:r>
              <a:rPr lang="en-US" altLang="en-US" sz="9000" b="1" spc="-133" dirty="0">
                <a:solidFill>
                  <a:srgbClr val="7030A0"/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  <a:p>
            <a:pPr algn="ctr" defTabSz="1805069" eaLnBrk="1" hangingPunct="1">
              <a:spcAft>
                <a:spcPts val="791"/>
              </a:spcAft>
              <a:defRPr/>
            </a:pPr>
            <a:r>
              <a:rPr lang="en-US" altLang="en-US" sz="8000" b="1" spc="-133" dirty="0">
                <a:solidFill>
                  <a:srgbClr val="7030A0"/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Predicting impurity energy levels of semiconductors using machine learning</a:t>
            </a:r>
          </a:p>
        </p:txBody>
      </p:sp>
      <p:sp>
        <p:nvSpPr>
          <p:cNvPr id="13" name="Rounded Rectangle 22"/>
          <p:cNvSpPr>
            <a:spLocks noChangeArrowheads="1"/>
          </p:cNvSpPr>
          <p:nvPr/>
        </p:nvSpPr>
        <p:spPr bwMode="auto">
          <a:xfrm>
            <a:off x="29413200" y="6171430"/>
            <a:ext cx="13572565" cy="11036539"/>
          </a:xfrm>
          <a:prstGeom prst="roundRect">
            <a:avLst>
              <a:gd name="adj" fmla="val 8306"/>
            </a:avLst>
          </a:prstGeom>
          <a:noFill/>
          <a:ln w="38100">
            <a:solidFill>
              <a:srgbClr val="7030A0"/>
            </a:solidFill>
            <a:round/>
            <a:headEnd/>
            <a:tailEnd/>
          </a:ln>
          <a:effectLst>
            <a:outerShdw blurRad="63500" dist="38100" dir="2700000" rotWithShape="0">
              <a:srgbClr val="000000">
                <a:alpha val="42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5281" tIns="37640" rIns="75281" bIns="37640" anchor="ctr"/>
          <a:lstStyle/>
          <a:p>
            <a:pPr algn="just" defTabSz="1805069" eaLnBrk="1" hangingPunct="1">
              <a:defRPr/>
            </a:pPr>
            <a:endParaRPr lang="en-US" sz="21179">
              <a:solidFill>
                <a:srgbClr val="FFFFFF"/>
              </a:solidFill>
              <a:latin typeface="Calibri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Rounded Rectangle 22"/>
          <p:cNvSpPr>
            <a:spLocks noChangeArrowheads="1"/>
          </p:cNvSpPr>
          <p:nvPr/>
        </p:nvSpPr>
        <p:spPr bwMode="auto">
          <a:xfrm>
            <a:off x="16148026" y="15254198"/>
            <a:ext cx="12630274" cy="16849638"/>
          </a:xfrm>
          <a:prstGeom prst="roundRect">
            <a:avLst>
              <a:gd name="adj" fmla="val 8306"/>
            </a:avLst>
          </a:prstGeom>
          <a:noFill/>
          <a:ln w="38100">
            <a:solidFill>
              <a:srgbClr val="7030A0"/>
            </a:solidFill>
            <a:round/>
            <a:headEnd/>
            <a:tailEnd/>
          </a:ln>
          <a:effectLst>
            <a:outerShdw blurRad="63500" dist="38100" dir="2700000" rotWithShape="0">
              <a:srgbClr val="000000">
                <a:alpha val="42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5281" tIns="37640" rIns="75281" bIns="37640" anchor="ctr"/>
          <a:lstStyle/>
          <a:p>
            <a:pPr algn="just" defTabSz="1805069" eaLnBrk="1" hangingPunct="1">
              <a:defRPr/>
            </a:pPr>
            <a:endParaRPr lang="en-US" sz="21179">
              <a:solidFill>
                <a:srgbClr val="FFFFFF"/>
              </a:solidFill>
              <a:latin typeface="Calibri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Rounded Rectangle 22"/>
          <p:cNvSpPr>
            <a:spLocks noChangeArrowheads="1"/>
          </p:cNvSpPr>
          <p:nvPr/>
        </p:nvSpPr>
        <p:spPr bwMode="auto">
          <a:xfrm>
            <a:off x="808659" y="6171430"/>
            <a:ext cx="14655700" cy="26023070"/>
          </a:xfrm>
          <a:prstGeom prst="roundRect">
            <a:avLst>
              <a:gd name="adj" fmla="val 8306"/>
            </a:avLst>
          </a:prstGeom>
          <a:noFill/>
          <a:ln w="38100">
            <a:solidFill>
              <a:srgbClr val="7030A0"/>
            </a:solidFill>
            <a:round/>
            <a:headEnd/>
            <a:tailEnd/>
          </a:ln>
          <a:effectLst>
            <a:outerShdw blurRad="63500" dist="38100" dir="2700000" rotWithShape="0">
              <a:srgbClr val="000000">
                <a:alpha val="42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5281" tIns="37640" rIns="75281" bIns="37640" anchor="ctr"/>
          <a:lstStyle/>
          <a:p>
            <a:pPr algn="just" defTabSz="1805069" eaLnBrk="1" hangingPunct="1">
              <a:defRPr/>
            </a:pPr>
            <a:endParaRPr lang="en-US" sz="21179">
              <a:solidFill>
                <a:srgbClr val="FFFFFF"/>
              </a:solidFill>
              <a:latin typeface="Calibri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127" name="Rectangle 24"/>
          <p:cNvSpPr>
            <a:spLocks noChangeArrowheads="1"/>
          </p:cNvSpPr>
          <p:nvPr/>
        </p:nvSpPr>
        <p:spPr bwMode="auto">
          <a:xfrm>
            <a:off x="2062335" y="19643144"/>
            <a:ext cx="12689540" cy="83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5281" tIns="37640" rIns="75281" bIns="37640">
            <a:spAutoFit/>
          </a:bodyPr>
          <a:lstStyle>
            <a:lvl1pPr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750890" eaLnBrk="1" hangingPunct="1">
              <a:lnSpc>
                <a:spcPct val="110000"/>
              </a:lnSpc>
              <a:spcBef>
                <a:spcPts val="1694"/>
              </a:spcBef>
              <a:spcAft>
                <a:spcPts val="1694"/>
              </a:spcAft>
              <a:defRPr/>
            </a:pPr>
            <a:r>
              <a:rPr lang="en-US" altLang="en-US" sz="4500" b="1" dirty="0">
                <a:solidFill>
                  <a:srgbClr val="7030A0"/>
                </a:solidFill>
                <a:latin typeface="Trebuchet MS" panose="020B0603020202020204" pitchFamily="34" charset="0"/>
              </a:rPr>
              <a:t>About the Data </a:t>
            </a:r>
          </a:p>
        </p:txBody>
      </p:sp>
      <p:grpSp>
        <p:nvGrpSpPr>
          <p:cNvPr id="2" name="Group 93"/>
          <p:cNvGrpSpPr/>
          <p:nvPr/>
        </p:nvGrpSpPr>
        <p:grpSpPr>
          <a:xfrm>
            <a:off x="-28642" y="-40323"/>
            <a:ext cx="38325876" cy="811208"/>
            <a:chOff x="-9349" y="93725"/>
            <a:chExt cx="29806176" cy="719666"/>
          </a:xfrm>
          <a:solidFill>
            <a:srgbClr val="009E00"/>
          </a:solidFill>
        </p:grpSpPr>
        <p:sp>
          <p:nvSpPr>
            <p:cNvPr id="95" name="Trapezoid 94"/>
            <p:cNvSpPr/>
            <p:nvPr/>
          </p:nvSpPr>
          <p:spPr>
            <a:xfrm>
              <a:off x="-9349" y="110362"/>
              <a:ext cx="24312010" cy="685800"/>
            </a:xfrm>
            <a:prstGeom prst="trapezoid">
              <a:avLst>
                <a:gd name="adj" fmla="val 51852"/>
              </a:avLst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805069" eaLnBrk="1" hangingPunct="1">
                <a:defRPr/>
              </a:pPr>
              <a:endParaRPr lang="en-US" sz="21179">
                <a:solidFill>
                  <a:schemeClr val="accent2"/>
                </a:solidFill>
              </a:endParaRPr>
            </a:p>
          </p:txBody>
        </p:sp>
        <p:sp>
          <p:nvSpPr>
            <p:cNvPr id="96" name="Trapezoid 95"/>
            <p:cNvSpPr/>
            <p:nvPr/>
          </p:nvSpPr>
          <p:spPr>
            <a:xfrm>
              <a:off x="0" y="419117"/>
              <a:ext cx="29796827" cy="394274"/>
            </a:xfrm>
            <a:prstGeom prst="trapezoid">
              <a:avLst>
                <a:gd name="adj" fmla="val 43390"/>
              </a:avLst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805069" eaLnBrk="1" hangingPunct="1">
                <a:defRPr/>
              </a:pPr>
              <a:endParaRPr lang="en-US" sz="21179">
                <a:solidFill>
                  <a:schemeClr val="accent2"/>
                </a:solidFill>
              </a:endParaRPr>
            </a:p>
          </p:txBody>
        </p:sp>
        <p:sp>
          <p:nvSpPr>
            <p:cNvPr id="97" name="Trapezoid 96"/>
            <p:cNvSpPr/>
            <p:nvPr/>
          </p:nvSpPr>
          <p:spPr>
            <a:xfrm>
              <a:off x="0" y="93725"/>
              <a:ext cx="9722779" cy="685799"/>
            </a:xfrm>
            <a:prstGeom prst="trapezoid">
              <a:avLst>
                <a:gd name="adj" fmla="val 0"/>
              </a:avLst>
            </a:prstGeom>
            <a:solidFill>
              <a:srgbClr val="7030A0"/>
            </a:solidFill>
            <a:ln>
              <a:solidFill>
                <a:srgbClr val="7030A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805069" eaLnBrk="1" hangingPunct="1">
                <a:defRPr/>
              </a:pPr>
              <a:endParaRPr lang="en-US" sz="21179">
                <a:solidFill>
                  <a:schemeClr val="accent2"/>
                </a:solidFill>
              </a:endParaRPr>
            </a:p>
          </p:txBody>
        </p:sp>
      </p:grpSp>
      <p:sp>
        <p:nvSpPr>
          <p:cNvPr id="5130" name="TextBox 2"/>
          <p:cNvSpPr txBox="1">
            <a:spLocks noChangeArrowheads="1"/>
          </p:cNvSpPr>
          <p:nvPr/>
        </p:nvSpPr>
        <p:spPr bwMode="auto">
          <a:xfrm>
            <a:off x="4289613" y="4027808"/>
            <a:ext cx="39601587" cy="16605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0469" tIns="60234" rIns="120469" bIns="60234">
            <a:spAutoFit/>
          </a:bodyPr>
          <a:lstStyle>
            <a:lvl1pPr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5000" dirty="0">
                <a:solidFill>
                  <a:srgbClr val="7030A0"/>
                </a:solidFill>
                <a:latin typeface="Trebuchet MS" panose="020B0603020202020204" pitchFamily="34" charset="0"/>
              </a:rPr>
              <a:t>Ryan Beck, Lauren </a:t>
            </a:r>
            <a:r>
              <a:rPr lang="en-US" altLang="en-US" sz="5000" dirty="0" err="1">
                <a:solidFill>
                  <a:srgbClr val="7030A0"/>
                </a:solidFill>
                <a:latin typeface="Trebuchet MS" panose="020B0603020202020204" pitchFamily="34" charset="0"/>
              </a:rPr>
              <a:t>Koulias</a:t>
            </a:r>
            <a:r>
              <a:rPr lang="en-US" altLang="en-US" sz="5000" dirty="0">
                <a:solidFill>
                  <a:srgbClr val="7030A0"/>
                </a:solidFill>
                <a:latin typeface="Trebuchet MS" panose="020B0603020202020204" pitchFamily="34" charset="0"/>
              </a:rPr>
              <a:t>, Linnette Teo</a:t>
            </a:r>
          </a:p>
          <a:p>
            <a:pPr algn="ctr"/>
            <a:r>
              <a:rPr lang="en-US" altLang="en-US" sz="5000" dirty="0">
                <a:solidFill>
                  <a:srgbClr val="7030A0"/>
                </a:solidFill>
                <a:latin typeface="Trebuchet MS" panose="020B0603020202020204" pitchFamily="34" charset="0"/>
              </a:rPr>
              <a:t>Project Mentors: Argonne National Lab – Maria K. Chan, </a:t>
            </a:r>
            <a:r>
              <a:rPr lang="en-US" altLang="en-US" sz="5000" dirty="0" err="1">
                <a:solidFill>
                  <a:srgbClr val="7030A0"/>
                </a:solidFill>
                <a:latin typeface="Trebuchet MS" panose="020B0603020202020204" pitchFamily="34" charset="0"/>
              </a:rPr>
              <a:t>Arun</a:t>
            </a:r>
            <a:r>
              <a:rPr lang="en-US" altLang="en-US" sz="5000" dirty="0">
                <a:solidFill>
                  <a:srgbClr val="7030A0"/>
                </a:solidFill>
                <a:latin typeface="Trebuchet MS" panose="020B0603020202020204" pitchFamily="34" charset="0"/>
              </a:rPr>
              <a:t> Kumar </a:t>
            </a:r>
            <a:r>
              <a:rPr lang="en-US" altLang="en-US" sz="5000" dirty="0" err="1">
                <a:solidFill>
                  <a:srgbClr val="7030A0"/>
                </a:solidFill>
                <a:latin typeface="Trebuchet MS" panose="020B0603020202020204" pitchFamily="34" charset="0"/>
              </a:rPr>
              <a:t>Mannodi</a:t>
            </a:r>
            <a:r>
              <a:rPr lang="en-US" altLang="en-US" sz="5000" dirty="0">
                <a:solidFill>
                  <a:srgbClr val="7030A0"/>
                </a:solidFill>
                <a:latin typeface="Trebuchet MS" panose="020B0603020202020204" pitchFamily="34" charset="0"/>
              </a:rPr>
              <a:t> </a:t>
            </a:r>
            <a:r>
              <a:rPr lang="en-US" altLang="en-US" sz="5000" dirty="0" err="1">
                <a:solidFill>
                  <a:srgbClr val="7030A0"/>
                </a:solidFill>
                <a:latin typeface="Trebuchet MS" panose="020B0603020202020204" pitchFamily="34" charset="0"/>
              </a:rPr>
              <a:t>Kanakkithodi</a:t>
            </a:r>
            <a:endParaRPr lang="en-US" altLang="en-US" sz="5000" dirty="0">
              <a:solidFill>
                <a:srgbClr val="7030A0"/>
              </a:solidFill>
              <a:latin typeface="Trebuchet MS" panose="020B0603020202020204" pitchFamily="34" charset="0"/>
            </a:endParaRPr>
          </a:p>
        </p:txBody>
      </p:sp>
      <p:pic>
        <p:nvPicPr>
          <p:cNvPr id="515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60" y="1157547"/>
            <a:ext cx="4655648" cy="4655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19833628" y="19037136"/>
            <a:ext cx="521475" cy="3519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58184" tIns="129092" rIns="258184" bIns="129092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21179"/>
          </a:p>
        </p:txBody>
      </p:sp>
      <p:sp>
        <p:nvSpPr>
          <p:cNvPr id="75" name="Rectangle 63"/>
          <p:cNvSpPr>
            <a:spLocks noChangeArrowheads="1"/>
          </p:cNvSpPr>
          <p:nvPr/>
        </p:nvSpPr>
        <p:spPr bwMode="auto">
          <a:xfrm>
            <a:off x="7" y="499143"/>
            <a:ext cx="521475" cy="3519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58184" tIns="129092" rIns="258184" bIns="129092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21179"/>
          </a:p>
        </p:txBody>
      </p:sp>
      <p:sp>
        <p:nvSpPr>
          <p:cNvPr id="77" name="Rectangle 65"/>
          <p:cNvSpPr>
            <a:spLocks noChangeArrowheads="1"/>
          </p:cNvSpPr>
          <p:nvPr/>
        </p:nvSpPr>
        <p:spPr bwMode="auto">
          <a:xfrm>
            <a:off x="430313" y="929449"/>
            <a:ext cx="521475" cy="3519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58184" tIns="129092" rIns="258184" bIns="129092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21179"/>
          </a:p>
        </p:txBody>
      </p:sp>
      <p:sp>
        <p:nvSpPr>
          <p:cNvPr id="79" name="Rectangle 67"/>
          <p:cNvSpPr>
            <a:spLocks noChangeArrowheads="1"/>
          </p:cNvSpPr>
          <p:nvPr/>
        </p:nvSpPr>
        <p:spPr bwMode="auto">
          <a:xfrm>
            <a:off x="860619" y="1359755"/>
            <a:ext cx="521475" cy="3519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58184" tIns="129092" rIns="258184" bIns="129092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21179"/>
          </a:p>
        </p:txBody>
      </p:sp>
      <p:sp>
        <p:nvSpPr>
          <p:cNvPr id="81" name="Rectangle 69"/>
          <p:cNvSpPr>
            <a:spLocks noChangeArrowheads="1"/>
          </p:cNvSpPr>
          <p:nvPr/>
        </p:nvSpPr>
        <p:spPr bwMode="auto">
          <a:xfrm>
            <a:off x="7" y="499143"/>
            <a:ext cx="521475" cy="3519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58184" tIns="129092" rIns="258184" bIns="129092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21179"/>
          </a:p>
        </p:txBody>
      </p:sp>
      <p:sp>
        <p:nvSpPr>
          <p:cNvPr id="85" name="Rectangle 85"/>
          <p:cNvSpPr>
            <a:spLocks noChangeArrowheads="1"/>
          </p:cNvSpPr>
          <p:nvPr/>
        </p:nvSpPr>
        <p:spPr bwMode="auto">
          <a:xfrm>
            <a:off x="7" y="499143"/>
            <a:ext cx="521475" cy="3519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58184" tIns="129092" rIns="258184" bIns="129092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21179"/>
          </a:p>
        </p:txBody>
      </p:sp>
      <p:sp>
        <p:nvSpPr>
          <p:cNvPr id="1288" name="Rectangle 24"/>
          <p:cNvSpPr>
            <a:spLocks noChangeArrowheads="1"/>
          </p:cNvSpPr>
          <p:nvPr/>
        </p:nvSpPr>
        <p:spPr bwMode="auto">
          <a:xfrm>
            <a:off x="1054663" y="6406749"/>
            <a:ext cx="14397386" cy="83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5281" tIns="37640" rIns="75281" bIns="37640">
            <a:spAutoFit/>
          </a:bodyPr>
          <a:lstStyle>
            <a:lvl1pPr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750890" eaLnBrk="1" hangingPunct="1">
              <a:lnSpc>
                <a:spcPct val="110000"/>
              </a:lnSpc>
              <a:spcBef>
                <a:spcPts val="1694"/>
              </a:spcBef>
              <a:spcAft>
                <a:spcPts val="1694"/>
              </a:spcAft>
              <a:defRPr/>
            </a:pPr>
            <a:r>
              <a:rPr lang="en-US" altLang="en-US" sz="4500" b="1" dirty="0">
                <a:solidFill>
                  <a:srgbClr val="7030A0"/>
                </a:solidFill>
                <a:latin typeface="Trebuchet MS" panose="020B0603020202020204" pitchFamily="34" charset="0"/>
              </a:rPr>
              <a:t>Overview</a:t>
            </a:r>
          </a:p>
        </p:txBody>
      </p:sp>
      <p:sp>
        <p:nvSpPr>
          <p:cNvPr id="1295" name="Rectangle 24"/>
          <p:cNvSpPr>
            <a:spLocks noChangeArrowheads="1"/>
          </p:cNvSpPr>
          <p:nvPr/>
        </p:nvSpPr>
        <p:spPr bwMode="auto">
          <a:xfrm>
            <a:off x="29263028" y="17706502"/>
            <a:ext cx="14059376" cy="786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5281" tIns="37640" rIns="75281" bIns="37640">
            <a:spAutoFit/>
          </a:bodyPr>
          <a:lstStyle>
            <a:lvl1pPr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750890" eaLnBrk="1" hangingPunct="1">
              <a:lnSpc>
                <a:spcPct val="110000"/>
              </a:lnSpc>
              <a:spcBef>
                <a:spcPts val="1694"/>
              </a:spcBef>
              <a:spcAft>
                <a:spcPts val="1694"/>
              </a:spcAft>
              <a:defRPr/>
            </a:pPr>
            <a:r>
              <a:rPr lang="en-US" altLang="en-US" sz="4200" b="1" dirty="0">
                <a:solidFill>
                  <a:srgbClr val="7030A0"/>
                </a:solidFill>
                <a:latin typeface="Trebuchet MS" panose="020B0603020202020204" pitchFamily="34" charset="0"/>
              </a:rPr>
              <a:t>Iterative Method using Gaussian Process Regression</a:t>
            </a:r>
          </a:p>
        </p:txBody>
      </p:sp>
      <p:sp>
        <p:nvSpPr>
          <p:cNvPr id="48" name="Rectangle 24"/>
          <p:cNvSpPr>
            <a:spLocks noChangeArrowheads="1"/>
          </p:cNvSpPr>
          <p:nvPr/>
        </p:nvSpPr>
        <p:spPr bwMode="auto">
          <a:xfrm>
            <a:off x="2049084" y="12185148"/>
            <a:ext cx="12689540" cy="83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5281" tIns="37640" rIns="75281" bIns="37640">
            <a:spAutoFit/>
          </a:bodyPr>
          <a:lstStyle>
            <a:lvl1pPr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750890" eaLnBrk="1" hangingPunct="1">
              <a:lnSpc>
                <a:spcPct val="110000"/>
              </a:lnSpc>
              <a:spcBef>
                <a:spcPts val="1694"/>
              </a:spcBef>
              <a:spcAft>
                <a:spcPts val="1694"/>
              </a:spcAft>
              <a:defRPr/>
            </a:pPr>
            <a:r>
              <a:rPr lang="en-US" altLang="en-US" sz="4500" b="1" dirty="0">
                <a:solidFill>
                  <a:srgbClr val="7030A0"/>
                </a:solidFill>
                <a:latin typeface="Trebuchet MS" panose="020B0603020202020204" pitchFamily="34" charset="0"/>
              </a:rPr>
              <a:t>Motivation</a:t>
            </a:r>
          </a:p>
        </p:txBody>
      </p:sp>
      <p:sp>
        <p:nvSpPr>
          <p:cNvPr id="54" name="Rectangle 24"/>
          <p:cNvSpPr>
            <a:spLocks noChangeArrowheads="1"/>
          </p:cNvSpPr>
          <p:nvPr/>
        </p:nvSpPr>
        <p:spPr bwMode="auto">
          <a:xfrm>
            <a:off x="30224069" y="6339626"/>
            <a:ext cx="12689540" cy="77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5281" tIns="37640" rIns="75281" bIns="37640">
            <a:spAutoFit/>
          </a:bodyPr>
          <a:lstStyle>
            <a:lvl1pPr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750890" eaLnBrk="1" hangingPunct="1">
              <a:lnSpc>
                <a:spcPct val="110000"/>
              </a:lnSpc>
              <a:spcBef>
                <a:spcPts val="1694"/>
              </a:spcBef>
              <a:spcAft>
                <a:spcPts val="1694"/>
              </a:spcAft>
              <a:defRPr/>
            </a:pPr>
            <a:r>
              <a:rPr lang="en-US" altLang="en-US" sz="4500" b="1" dirty="0">
                <a:solidFill>
                  <a:srgbClr val="7030A0"/>
                </a:solidFill>
                <a:latin typeface="Trebuchet MS" panose="020B0603020202020204" pitchFamily="34" charset="0"/>
              </a:rPr>
              <a:t>Neural networks</a:t>
            </a:r>
          </a:p>
        </p:txBody>
      </p:sp>
      <p:sp>
        <p:nvSpPr>
          <p:cNvPr id="55" name="Rounded Rectangle 22"/>
          <p:cNvSpPr>
            <a:spLocks noChangeArrowheads="1"/>
          </p:cNvSpPr>
          <p:nvPr/>
        </p:nvSpPr>
        <p:spPr bwMode="auto">
          <a:xfrm>
            <a:off x="16084356" y="6210407"/>
            <a:ext cx="12757613" cy="8521718"/>
          </a:xfrm>
          <a:prstGeom prst="roundRect">
            <a:avLst>
              <a:gd name="adj" fmla="val 8306"/>
            </a:avLst>
          </a:prstGeom>
          <a:solidFill>
            <a:schemeClr val="bg1"/>
          </a:solidFill>
          <a:ln w="38100">
            <a:solidFill>
              <a:srgbClr val="7030A0"/>
            </a:solidFill>
            <a:round/>
            <a:headEnd/>
            <a:tailEnd/>
          </a:ln>
          <a:effectLst>
            <a:outerShdw blurRad="63500" dist="38100" dir="2700000" rotWithShape="0">
              <a:srgbClr val="000000">
                <a:alpha val="42998"/>
              </a:srgbClr>
            </a:outerShdw>
          </a:effectLst>
        </p:spPr>
        <p:txBody>
          <a:bodyPr lIns="75281" tIns="37640" rIns="75281" bIns="37640" anchor="ctr"/>
          <a:lstStyle/>
          <a:p>
            <a:pPr defTabSz="750890" eaLnBrk="1" hangingPunct="1">
              <a:lnSpc>
                <a:spcPct val="110000"/>
              </a:lnSpc>
              <a:spcBef>
                <a:spcPts val="0"/>
              </a:spcBef>
              <a:spcAft>
                <a:spcPts val="1694"/>
              </a:spcAft>
              <a:defRPr/>
            </a:pPr>
            <a:endParaRPr lang="en-US" sz="4000" dirty="0"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58" name="Rectangle 24"/>
          <p:cNvSpPr>
            <a:spLocks noChangeArrowheads="1"/>
          </p:cNvSpPr>
          <p:nvPr/>
        </p:nvSpPr>
        <p:spPr bwMode="auto">
          <a:xfrm>
            <a:off x="16035590" y="15454988"/>
            <a:ext cx="12689540" cy="83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5281" tIns="37640" rIns="75281" bIns="37640">
            <a:spAutoFit/>
          </a:bodyPr>
          <a:lstStyle>
            <a:lvl1pPr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750890" eaLnBrk="1" hangingPunct="1">
              <a:lnSpc>
                <a:spcPct val="110000"/>
              </a:lnSpc>
              <a:spcBef>
                <a:spcPts val="1694"/>
              </a:spcBef>
              <a:spcAft>
                <a:spcPts val="1694"/>
              </a:spcAft>
              <a:defRPr/>
            </a:pPr>
            <a:r>
              <a:rPr lang="en-US" altLang="en-US" sz="4500" b="1" dirty="0">
                <a:solidFill>
                  <a:srgbClr val="7030A0"/>
                </a:solidFill>
                <a:latin typeface="Trebuchet MS" panose="020B0603020202020204" pitchFamily="34" charset="0"/>
              </a:rPr>
              <a:t>Feature Selection</a:t>
            </a:r>
          </a:p>
        </p:txBody>
      </p:sp>
      <p:sp>
        <p:nvSpPr>
          <p:cNvPr id="59" name="TextBox 45"/>
          <p:cNvSpPr txBox="1">
            <a:spLocks noChangeArrowheads="1"/>
          </p:cNvSpPr>
          <p:nvPr/>
        </p:nvSpPr>
        <p:spPr bwMode="auto">
          <a:xfrm>
            <a:off x="1329646" y="13062452"/>
            <a:ext cx="13722286" cy="6401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571500" indent="-5715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Chemical space for potential solar cell materials is large</a:t>
            </a:r>
          </a:p>
          <a:p>
            <a:pPr marL="571500" indent="-5715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Use Density Functional Theory (DFT) computations, an ab </a:t>
            </a:r>
            <a:r>
              <a:rPr lang="en-US" sz="4000" dirty="0" err="1"/>
              <a:t>inito</a:t>
            </a:r>
            <a:r>
              <a:rPr lang="en-US" sz="4000" dirty="0"/>
              <a:t> method for calculating chemical properties</a:t>
            </a:r>
          </a:p>
          <a:p>
            <a:pPr marL="571500" indent="-5715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DFT requires significant computational resources both in time and energy costs</a:t>
            </a:r>
          </a:p>
          <a:p>
            <a:pPr marL="571500" indent="-5715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Number of calculations required to explore entire space is unfeasible</a:t>
            </a:r>
          </a:p>
          <a:p>
            <a:pPr marL="571500" indent="-571500"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Possible solution: predictive models trained on small subset of calculated properties</a:t>
            </a:r>
          </a:p>
        </p:txBody>
      </p:sp>
      <p:sp>
        <p:nvSpPr>
          <p:cNvPr id="126" name="Rectangle 24"/>
          <p:cNvSpPr>
            <a:spLocks noChangeArrowheads="1"/>
          </p:cNvSpPr>
          <p:nvPr/>
        </p:nvSpPr>
        <p:spPr bwMode="auto">
          <a:xfrm>
            <a:off x="30296225" y="29340187"/>
            <a:ext cx="12689540" cy="83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5281" tIns="37640" rIns="75281" bIns="37640">
            <a:spAutoFit/>
          </a:bodyPr>
          <a:lstStyle>
            <a:lvl1pPr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750890" eaLnBrk="1" hangingPunct="1">
              <a:lnSpc>
                <a:spcPct val="110000"/>
              </a:lnSpc>
              <a:spcBef>
                <a:spcPts val="1694"/>
              </a:spcBef>
              <a:spcAft>
                <a:spcPts val="1694"/>
              </a:spcAft>
              <a:defRPr/>
            </a:pPr>
            <a:r>
              <a:rPr lang="en-US" altLang="en-US" sz="4500" b="1" dirty="0">
                <a:solidFill>
                  <a:srgbClr val="7030A0"/>
                </a:solidFill>
                <a:latin typeface="Trebuchet MS" panose="020B0603020202020204" pitchFamily="34" charset="0"/>
              </a:rPr>
              <a:t>Future Work</a:t>
            </a:r>
          </a:p>
        </p:txBody>
      </p:sp>
      <p:pic>
        <p:nvPicPr>
          <p:cNvPr id="9" name="Picture 2" descr="https://lh3.googleusercontent.com/HWzEvYZt9E7dOqZYpHy2regW9rowZ38QTXyp15yKzWQu5f8F1MdgJoEyhTJ_3XmsTArQlfRUlCQCLHYfeiE8Ekk5dvCI573nmgn3qEmuo2nR0XeT3ATPof4tR7KmJufYygKyQsir-x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70"/>
          <a:stretch/>
        </p:blipFill>
        <p:spPr bwMode="auto">
          <a:xfrm>
            <a:off x="32189666" y="816855"/>
            <a:ext cx="11669112" cy="1705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45"/>
          <p:cNvSpPr txBox="1">
            <a:spLocks noChangeArrowheads="1"/>
          </p:cNvSpPr>
          <p:nvPr/>
        </p:nvSpPr>
        <p:spPr bwMode="auto">
          <a:xfrm>
            <a:off x="1254363" y="7254822"/>
            <a:ext cx="13764292" cy="5324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indent="0" algn="just">
              <a:spcAft>
                <a:spcPts val="1000"/>
              </a:spcAft>
            </a:pPr>
            <a:r>
              <a:rPr lang="en-US" sz="4000" b="1" dirty="0"/>
              <a:t>Overview: </a:t>
            </a:r>
            <a:r>
              <a:rPr lang="en-US" sz="4000" dirty="0" err="1"/>
              <a:t>DopeDefects</a:t>
            </a:r>
            <a:r>
              <a:rPr lang="en-US" sz="4000" dirty="0"/>
              <a:t> is an open source python package that aims to predict the enthalpy of formations, as well as the charge transition levels, of various defects embedded in Cd/chalcogenide crystals.</a:t>
            </a:r>
          </a:p>
          <a:p>
            <a:pPr marL="0" indent="0" algn="just">
              <a:spcAft>
                <a:spcPts val="1000"/>
              </a:spcAft>
            </a:pPr>
            <a:endParaRPr lang="en-US" sz="4000" b="1" dirty="0"/>
          </a:p>
          <a:p>
            <a:pPr marL="0" indent="0" algn="just">
              <a:spcAft>
                <a:spcPts val="1000"/>
              </a:spcAft>
            </a:pPr>
            <a:r>
              <a:rPr lang="en-US" sz="4000" b="1" dirty="0"/>
              <a:t>Available on GitHub:</a:t>
            </a:r>
          </a:p>
          <a:p>
            <a:pPr marL="0" indent="0" algn="just">
              <a:spcAft>
                <a:spcPts val="1000"/>
              </a:spcAft>
            </a:pPr>
            <a:r>
              <a:rPr lang="en-US" sz="4000" dirty="0"/>
              <a:t>https://github.com/dopedefects/dopedefects.git</a:t>
            </a:r>
          </a:p>
          <a:p>
            <a:pPr marL="0" indent="0" algn="just">
              <a:spcAft>
                <a:spcPts val="1000"/>
              </a:spcAft>
            </a:pPr>
            <a:endParaRPr lang="en-US" sz="4000" b="1" baseline="30000" dirty="0"/>
          </a:p>
        </p:txBody>
      </p:sp>
      <p:sp>
        <p:nvSpPr>
          <p:cNvPr id="61" name="Rectangle 60"/>
          <p:cNvSpPr/>
          <p:nvPr/>
        </p:nvSpPr>
        <p:spPr>
          <a:xfrm>
            <a:off x="1382094" y="20422330"/>
            <a:ext cx="13824124" cy="119930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en-US" sz="4000" b="1" dirty="0"/>
              <a:t>Properties to predict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Supercell enthalpies of formation (3)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Supercell energies of charged states (6)</a:t>
            </a:r>
          </a:p>
          <a:p>
            <a:pPr>
              <a:spcAft>
                <a:spcPts val="800"/>
              </a:spcAft>
            </a:pPr>
            <a:endParaRPr lang="en-US" sz="4000" b="1" dirty="0"/>
          </a:p>
          <a:p>
            <a:pPr>
              <a:spcAft>
                <a:spcPts val="800"/>
              </a:spcAft>
            </a:pPr>
            <a:r>
              <a:rPr lang="en-US" sz="4000" b="1" dirty="0"/>
              <a:t>Descriptors of defect system </a:t>
            </a:r>
            <a:r>
              <a:rPr lang="en-US" sz="4000" dirty="0"/>
              <a:t>(109 in total)</a:t>
            </a:r>
            <a:endParaRPr lang="en-US" sz="4000" b="1" dirty="0"/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b="1" i="1" dirty="0"/>
              <a:t>Elemental:</a:t>
            </a:r>
            <a:r>
              <a:rPr lang="en-US" sz="4000" dirty="0"/>
              <a:t> elemental properties of the dopants such as group, period, ionic, atomic, &amp; covalent radii, boiling point, atomic weight, etc.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b="1" i="1" dirty="0" err="1"/>
              <a:t>ΔElemental</a:t>
            </a:r>
            <a:r>
              <a:rPr lang="en-US" sz="4000" b="1" i="1" dirty="0"/>
              <a:t>:</a:t>
            </a:r>
            <a:r>
              <a:rPr lang="en-US" sz="4000" dirty="0"/>
              <a:t> change in elemental properties between the dopant atom and the atom that it replaced 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b="1" i="1" dirty="0"/>
              <a:t>Unit:</a:t>
            </a:r>
            <a:r>
              <a:rPr lang="en-US" sz="4000" dirty="0"/>
              <a:t> ΔH values from the unit cell calculation, conduction and valence band edges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b="1" i="1" dirty="0"/>
              <a:t>Cell:</a:t>
            </a:r>
            <a:r>
              <a:rPr lang="en-US" sz="4000" dirty="0"/>
              <a:t> bond angles and bond lengths for all atoms in the unit cell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b="1" i="1" dirty="0" err="1"/>
              <a:t>ΔCell</a:t>
            </a:r>
            <a:r>
              <a:rPr lang="en-US" sz="4000" b="1" i="1" dirty="0"/>
              <a:t>:</a:t>
            </a:r>
            <a:r>
              <a:rPr lang="en-US" sz="4000" dirty="0"/>
              <a:t> change in the bond angles and bond lengths for all atoms between the doped and </a:t>
            </a:r>
            <a:r>
              <a:rPr lang="en-US" sz="4000" dirty="0" err="1"/>
              <a:t>undoped</a:t>
            </a:r>
            <a:r>
              <a:rPr lang="en-US" sz="4000" dirty="0"/>
              <a:t> cell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b="1" i="1" dirty="0"/>
              <a:t>Coulomb:</a:t>
            </a:r>
            <a:r>
              <a:rPr lang="en-US" sz="4000" i="1" dirty="0"/>
              <a:t> </a:t>
            </a:r>
            <a:r>
              <a:rPr lang="en-US" sz="4000" dirty="0"/>
              <a:t>coulomb matrix for the unit cell</a:t>
            </a:r>
            <a:br>
              <a:rPr lang="en-US" sz="4000" dirty="0"/>
            </a:br>
            <a:endParaRPr lang="en-US" sz="4000" baseline="30000" dirty="0">
              <a:ea typeface="ＭＳ Ｐゴシック" charset="-128"/>
              <a:cs typeface="Arial" panose="020B0604020202020204" pitchFamily="34" charset="0"/>
            </a:endParaRPr>
          </a:p>
        </p:txBody>
      </p:sp>
      <p:pic>
        <p:nvPicPr>
          <p:cNvPr id="1026" name="Picture 2" descr="https://lh6.googleusercontent.com/vQcyFrfzTl0IZ8zYdpvQEFjcS7PNcUZgkD1I6uWpKkB1upQ-QO_VmDXX4WBxfqcAfMJJiqicQAXz52AL-KyA0ZZsaSb2ciKY6pltwmaYfkJt_NBMcvlcU3GLyKdmwaSp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7366" y="19225854"/>
            <a:ext cx="4860520" cy="4265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0102" y="10542330"/>
            <a:ext cx="6391863" cy="511349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2551" y="9729962"/>
            <a:ext cx="4591842" cy="327988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3419" y="12631263"/>
            <a:ext cx="4460974" cy="3186410"/>
          </a:xfrm>
          <a:prstGeom prst="rect">
            <a:avLst/>
          </a:prstGeom>
        </p:spPr>
      </p:pic>
      <p:sp>
        <p:nvSpPr>
          <p:cNvPr id="63" name="Rectangle 62"/>
          <p:cNvSpPr/>
          <p:nvPr/>
        </p:nvSpPr>
        <p:spPr>
          <a:xfrm>
            <a:off x="29781756" y="18521733"/>
            <a:ext cx="13190145" cy="5673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800" dirty="0"/>
              <a:t>Start with small subset of data to fit GPR model (10% of 315 </a:t>
            </a:r>
            <a:r>
              <a:rPr lang="en-US" sz="3800" dirty="0" err="1"/>
              <a:t>CdTe</a:t>
            </a:r>
            <a:r>
              <a:rPr lang="en-US" sz="3800" dirty="0"/>
              <a:t> structures)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800" dirty="0"/>
              <a:t>Use model to predict mean and uncertainty (standard deviation) on remaining test points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800" dirty="0"/>
              <a:t>Choose a test point that maximizes uncertainty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800" dirty="0"/>
              <a:t>Add test point (with calculated value) to model and retrain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800" dirty="0"/>
              <a:t>Iterate - keep adding points till satisfied</a:t>
            </a:r>
          </a:p>
          <a:p>
            <a:pPr>
              <a:spcAft>
                <a:spcPts val="800"/>
              </a:spcAft>
            </a:pPr>
            <a:br>
              <a:rPr lang="en-US" sz="3800" dirty="0"/>
            </a:br>
            <a:endParaRPr lang="en-US" sz="3800" baseline="30000" dirty="0"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64" name="Rectangle 24"/>
          <p:cNvSpPr>
            <a:spLocks noChangeArrowheads="1"/>
          </p:cNvSpPr>
          <p:nvPr/>
        </p:nvSpPr>
        <p:spPr bwMode="auto">
          <a:xfrm>
            <a:off x="16318226" y="6348981"/>
            <a:ext cx="12689540" cy="83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5281" tIns="37640" rIns="75281" bIns="37640">
            <a:spAutoFit/>
          </a:bodyPr>
          <a:lstStyle>
            <a:lvl1pPr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569913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569913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defTabSz="750890" eaLnBrk="1" hangingPunct="1">
              <a:lnSpc>
                <a:spcPct val="110000"/>
              </a:lnSpc>
              <a:spcBef>
                <a:spcPts val="1694"/>
              </a:spcBef>
              <a:spcAft>
                <a:spcPts val="1694"/>
              </a:spcAft>
              <a:defRPr/>
            </a:pPr>
            <a:r>
              <a:rPr lang="en-US" altLang="en-US" sz="4500" b="1" dirty="0">
                <a:solidFill>
                  <a:srgbClr val="7030A0"/>
                </a:solidFill>
                <a:latin typeface="Trebuchet MS" panose="020B0603020202020204" pitchFamily="34" charset="0"/>
              </a:rPr>
              <a:t>Data Cleaning Functionalities </a:t>
            </a:r>
          </a:p>
        </p:txBody>
      </p:sp>
      <p:sp>
        <p:nvSpPr>
          <p:cNvPr id="65" name="TextBox 45"/>
          <p:cNvSpPr txBox="1">
            <a:spLocks noChangeArrowheads="1"/>
          </p:cNvSpPr>
          <p:nvPr/>
        </p:nvSpPr>
        <p:spPr bwMode="auto">
          <a:xfrm>
            <a:off x="16434524" y="7236177"/>
            <a:ext cx="12343776" cy="7171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Scan through the provided directory for VASP (Vienna Ab </a:t>
            </a:r>
            <a:r>
              <a:rPr lang="en-US" sz="4000" dirty="0" err="1"/>
              <a:t>inito</a:t>
            </a:r>
            <a:r>
              <a:rPr lang="en-US" sz="4000" dirty="0"/>
              <a:t> Simulation Package) geometry files and convert the coordinates to </a:t>
            </a:r>
            <a:r>
              <a:rPr lang="en-US" sz="4000" dirty="0" err="1"/>
              <a:t>cartesian</a:t>
            </a:r>
            <a:r>
              <a:rPr lang="en-US" sz="4000" dirty="0"/>
              <a:t> space 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Determine the position and type of vacancy 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Calculate the bond lengths and angles for the atoms surrounding the defect, as well as determining the change in comparison to a pure system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Collect all the properties into a pandas </a:t>
            </a:r>
            <a:r>
              <a:rPr lang="en-US" sz="4000" dirty="0" err="1"/>
              <a:t>dataframe</a:t>
            </a:r>
            <a:r>
              <a:rPr lang="en-US" sz="4000" dirty="0"/>
              <a:t>, as well as save and resume the data so that data parsing does not need to be redone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0463081" y="15668041"/>
            <a:ext cx="12193288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800" dirty="0"/>
              <a:t>Neural net does not perform significantly better than random forest – need further optimization, more data</a:t>
            </a:r>
            <a:endParaRPr lang="en-US" sz="3800" baseline="30000" dirty="0"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29756130" y="7122299"/>
            <a:ext cx="12971011" cy="3375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Used elemental and unit descriptors; 425 data points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Split data 6:2:2 (</a:t>
            </a:r>
            <a:r>
              <a:rPr lang="en-US" sz="4000" dirty="0" err="1"/>
              <a:t>training:validation:testing</a:t>
            </a:r>
            <a:r>
              <a:rPr lang="en-US" sz="4000" dirty="0"/>
              <a:t>)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dirty="0" err="1"/>
              <a:t>Hyperparameter</a:t>
            </a:r>
            <a:r>
              <a:rPr lang="en-US" sz="4000" dirty="0"/>
              <a:t> tuning: batch size, epoch number, number of nodes in hidden layers, learning rate, dropout rate</a:t>
            </a:r>
          </a:p>
        </p:txBody>
      </p:sp>
      <p:sp>
        <p:nvSpPr>
          <p:cNvPr id="70" name="Rounded Rectangle 22"/>
          <p:cNvSpPr>
            <a:spLocks noChangeArrowheads="1"/>
          </p:cNvSpPr>
          <p:nvPr/>
        </p:nvSpPr>
        <p:spPr bwMode="auto">
          <a:xfrm>
            <a:off x="29413199" y="17461292"/>
            <a:ext cx="13533075" cy="11494707"/>
          </a:xfrm>
          <a:prstGeom prst="roundRect">
            <a:avLst>
              <a:gd name="adj" fmla="val 8306"/>
            </a:avLst>
          </a:prstGeom>
          <a:noFill/>
          <a:ln w="38100">
            <a:solidFill>
              <a:srgbClr val="7030A0"/>
            </a:solidFill>
            <a:round/>
            <a:headEnd/>
            <a:tailEnd/>
          </a:ln>
          <a:effectLst>
            <a:outerShdw blurRad="63500" dist="38100" dir="2700000" rotWithShape="0">
              <a:srgbClr val="000000">
                <a:alpha val="42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5281" tIns="37640" rIns="75281" bIns="37640" anchor="ctr"/>
          <a:lstStyle/>
          <a:p>
            <a:pPr algn="just" defTabSz="1805069" eaLnBrk="1" hangingPunct="1">
              <a:defRPr/>
            </a:pPr>
            <a:endParaRPr lang="en-US" sz="21179">
              <a:solidFill>
                <a:srgbClr val="FFFFFF"/>
              </a:solidFill>
              <a:latin typeface="Calibri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29964652" y="30051992"/>
            <a:ext cx="13190145" cy="20518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800" dirty="0"/>
              <a:t>Multiple output predictions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800" dirty="0"/>
              <a:t>Improvement of prediction for impurity transition levels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800" dirty="0"/>
              <a:t>More detailed analysis into different </a:t>
            </a:r>
            <a:r>
              <a:rPr lang="en-US" sz="3800" dirty="0" err="1"/>
              <a:t>CdX</a:t>
            </a:r>
            <a:r>
              <a:rPr lang="en-US" sz="3800" dirty="0"/>
              <a:t> structures</a:t>
            </a:r>
            <a:endParaRPr lang="en-US" sz="3800" baseline="30000" dirty="0">
              <a:ea typeface="ＭＳ Ｐゴシック" charset="-128"/>
              <a:cs typeface="Arial" panose="020B0604020202020204" pitchFamily="34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0720321" y="27624132"/>
            <a:ext cx="12193288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800" dirty="0"/>
              <a:t>Maximizing uncertainty using GPR vs random search helps reduce initial number of known points needed</a:t>
            </a:r>
            <a:endParaRPr lang="en-US" sz="3800" baseline="30000" dirty="0">
              <a:ea typeface="ＭＳ Ｐゴシック" charset="-128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833FE4-483E-6C4E-99E2-48C2F16CA7F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368222" y="17347543"/>
            <a:ext cx="12284368" cy="10529458"/>
          </a:xfrm>
          <a:prstGeom prst="rect">
            <a:avLst/>
          </a:prstGeom>
        </p:spPr>
      </p:pic>
      <p:sp>
        <p:nvSpPr>
          <p:cNvPr id="49" name="TextBox 45">
            <a:extLst>
              <a:ext uri="{FF2B5EF4-FFF2-40B4-BE49-F238E27FC236}">
                <a16:creationId xmlns:a16="http://schemas.microsoft.com/office/drawing/2014/main" id="{7383BEDE-5317-5640-B32C-4FFDF586CC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41208" y="27909086"/>
            <a:ext cx="12343776" cy="3888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For each property being predicted, a different set of descriptors was the most accurate, the top 7 for each category are shown above</a:t>
            </a:r>
          </a:p>
          <a:p>
            <a:pPr marL="571500" indent="-5715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4000" dirty="0"/>
              <a:t>Overall it seems that Elemental properties are always necessary, combined with other descriptors for the most accurate results  </a:t>
            </a:r>
          </a:p>
        </p:txBody>
      </p:sp>
      <p:sp>
        <p:nvSpPr>
          <p:cNvPr id="50" name="TextBox 45">
            <a:extLst>
              <a:ext uri="{FF2B5EF4-FFF2-40B4-BE49-F238E27FC236}">
                <a16:creationId xmlns:a16="http://schemas.microsoft.com/office/drawing/2014/main" id="{7131F6E0-4831-EA4D-B01B-11DAB8F2DE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91274" y="16476847"/>
            <a:ext cx="1234377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638175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indent="0" algn="ctr">
              <a:spcAft>
                <a:spcPts val="800"/>
              </a:spcAft>
            </a:pPr>
            <a:r>
              <a:rPr lang="en-US" sz="4000" dirty="0"/>
              <a:t>RMSE for Random Forrest Regression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B8786C76081974ABB2962A1BA6E28C2" ma:contentTypeVersion="0" ma:contentTypeDescription="Create a new document." ma:contentTypeScope="" ma:versionID="cc2b8ac28c65be3b42444e6316a6b896">
  <xsd:schema xmlns:xsd="http://www.w3.org/2001/XMLSchema" xmlns:xs="http://www.w3.org/2001/XMLSchema" xmlns:p="http://schemas.microsoft.com/office/2006/metadata/properties" xmlns:ns2="3c1d72c6-42f8-434b-b2e3-facad2d01f31" targetNamespace="http://schemas.microsoft.com/office/2006/metadata/properties" ma:root="true" ma:fieldsID="3440ffb557f811184c165847925d480b" ns2:_="">
    <xsd:import namespace="3c1d72c6-42f8-434b-b2e3-facad2d01f31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1d72c6-42f8-434b-b2e3-facad2d01f31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LongProperties xmlns="http://schemas.microsoft.com/office/2006/metadata/longProperties"/>
</file>

<file path=customXml/itemProps1.xml><?xml version="1.0" encoding="utf-8"?>
<ds:datastoreItem xmlns:ds="http://schemas.openxmlformats.org/officeDocument/2006/customXml" ds:itemID="{CA83C2AB-C390-4DA0-8A6B-3F9728C4BB77}">
  <ds:schemaRefs>
    <ds:schemaRef ds:uri="http://purl.org/dc/elements/1.1/"/>
    <ds:schemaRef ds:uri="http://purl.org/dc/dcmitype/"/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3c1d72c6-42f8-434b-b2e3-facad2d01f31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CCF02FF0-8EC1-4B5F-866B-BE3EB41AD0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c1d72c6-42f8-434b-b2e3-facad2d01f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D5268E8-92E4-4BF2-A4D9-0C59E4EE51CF}">
  <ds:schemaRefs>
    <ds:schemaRef ds:uri="http://schemas.microsoft.com/office/2006/metadata/long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10368</TotalTime>
  <Words>572</Words>
  <Application>Microsoft Macintosh PowerPoint</Application>
  <PresentationFormat>Custom</PresentationFormat>
  <Paragraphs>54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Trebuchet MS</vt:lpstr>
      <vt:lpstr>Office Theme</vt:lpstr>
      <vt:lpstr>PowerPoint Presentation</vt:lpstr>
    </vt:vector>
  </TitlesOfParts>
  <Company>University of Washington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Sub-micron 3D Diffraction Upgrade</dc:title>
  <dc:creator>Yanbo Qi</dc:creator>
  <cp:lastModifiedBy>Lauren N Koulias</cp:lastModifiedBy>
  <cp:revision>685</cp:revision>
  <cp:lastPrinted>2013-05-17T21:37:53Z</cp:lastPrinted>
  <dcterms:created xsi:type="dcterms:W3CDTF">2012-07-11T16:09:26Z</dcterms:created>
  <dcterms:modified xsi:type="dcterms:W3CDTF">2019-06-24T19:47:01Z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">
    <vt:lpwstr>APSU-185-98</vt:lpwstr>
  </property>
  <property fmtid="{D5CDD505-2E9C-101B-9397-08002B2CF9AE}" pid="3" name="_dlc_DocIdItemGuid">
    <vt:lpwstr>f71e33f0-45b0-453b-b060-e5d9874d9639</vt:lpwstr>
  </property>
  <property fmtid="{D5CDD505-2E9C-101B-9397-08002B2CF9AE}" pid="4" name="_dlc_DocIdUrl">
    <vt:lpwstr>https://apsshare.aps.anl.gov/apsu/reviews/lehmancd1prep/_layouts/DocIdRedir.aspx?ID=APSU-185-98, APSU-185-98</vt:lpwstr>
  </property>
</Properties>
</file>